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58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69" r:id="rId15"/>
  </p:sldIdLst>
  <p:sldSz cx="18288000" cy="10287000"/>
  <p:notesSz cx="6858000" cy="9144000"/>
  <p:embeddedFontLst>
    <p:embeddedFont>
      <p:font typeface="Pretendard Bold" panose="020B0600000101010101" charset="-127"/>
      <p:bold r:id="rId16"/>
    </p:embeddedFont>
    <p:embeddedFont>
      <p:font typeface="Pretendard Light" panose="020B0600000101010101" charset="-127"/>
      <p:regular r:id="rId17"/>
    </p:embeddedFont>
    <p:embeddedFont>
      <p:font typeface="Pretendard Medium" panose="020B0600000101010101" charset="-127"/>
      <p:bold r:id="rId18"/>
    </p:embeddedFont>
    <p:embeddedFont>
      <p:font typeface="Pretendard Regular" panose="020B0600000101010101" charset="-127"/>
      <p:regular r:id="rId19"/>
    </p:embeddedFont>
    <p:embeddedFont>
      <p:font typeface="Pretendard SemiBold" panose="020B0600000101010101" charset="-127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3.png"/><Relationship Id="rId5" Type="http://schemas.openxmlformats.org/officeDocument/2006/relationships/image" Target="../media/image11.png"/><Relationship Id="rId10" Type="http://schemas.openxmlformats.org/officeDocument/2006/relationships/image" Target="../media/image32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5.png"/><Relationship Id="rId4" Type="http://schemas.openxmlformats.org/officeDocument/2006/relationships/image" Target="../media/image10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8.png"/><Relationship Id="rId5" Type="http://schemas.openxmlformats.org/officeDocument/2006/relationships/image" Target="../media/image11.png"/><Relationship Id="rId10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41.png"/><Relationship Id="rId5" Type="http://schemas.openxmlformats.org/officeDocument/2006/relationships/image" Target="../media/image11.png"/><Relationship Id="rId10" Type="http://schemas.openxmlformats.org/officeDocument/2006/relationships/image" Target="../media/image40.png"/><Relationship Id="rId4" Type="http://schemas.openxmlformats.org/officeDocument/2006/relationships/image" Target="../media/image10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9.jpeg"/><Relationship Id="rId5" Type="http://schemas.openxmlformats.org/officeDocument/2006/relationships/image" Target="../media/image11.png"/><Relationship Id="rId10" Type="http://schemas.openxmlformats.org/officeDocument/2006/relationships/image" Target="../media/image18.jpe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0.jpeg"/><Relationship Id="rId5" Type="http://schemas.openxmlformats.org/officeDocument/2006/relationships/image" Target="../media/image11.png"/><Relationship Id="rId10" Type="http://schemas.openxmlformats.org/officeDocument/2006/relationships/image" Target="../media/image18.jpe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2.jpeg"/><Relationship Id="rId5" Type="http://schemas.openxmlformats.org/officeDocument/2006/relationships/image" Target="../media/image11.png"/><Relationship Id="rId10" Type="http://schemas.openxmlformats.org/officeDocument/2006/relationships/image" Target="../media/image21.jpe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092200"/>
            <a:ext cx="15722600" cy="1099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900" y="863600"/>
            <a:ext cx="1752600" cy="162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6883400"/>
            <a:ext cx="16814800" cy="666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0" y="863600"/>
            <a:ext cx="1752600" cy="162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244600"/>
            <a:ext cx="15722600" cy="1099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384300"/>
            <a:ext cx="15722600" cy="1099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0" y="1168400"/>
            <a:ext cx="1752600" cy="162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1536700"/>
            <a:ext cx="15722600" cy="1099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826500"/>
            <a:ext cx="16891000" cy="563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900" y="9245600"/>
            <a:ext cx="3937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1500" y="9829800"/>
            <a:ext cx="74041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863850" y="2755900"/>
            <a:ext cx="12560300" cy="326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900" spc="-500" dirty="0">
                <a:solidFill>
                  <a:srgbClr val="545454"/>
                </a:solidFill>
                <a:ea typeface="Pretendard Light"/>
              </a:rPr>
              <a:t>유전 알고리즘을 이용한</a:t>
            </a:r>
            <a:endParaRPr lang="ko-KR" sz="9900" b="0" i="0" u="none" strike="noStrike" spc="-500" dirty="0">
              <a:solidFill>
                <a:srgbClr val="545454"/>
              </a:solidFill>
              <a:ea typeface="Pretendard Light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9900" spc="-500" dirty="0">
                <a:solidFill>
                  <a:srgbClr val="545454"/>
                </a:solidFill>
                <a:ea typeface="Pretendard SemiBold"/>
              </a:rPr>
              <a:t>바이러스 진화 시뮬레이션</a:t>
            </a:r>
            <a:endParaRPr lang="ko-KR" sz="9900" b="0" i="0" u="none" strike="noStrike" spc="-500" dirty="0">
              <a:solidFill>
                <a:srgbClr val="545454"/>
              </a:solidFill>
              <a:ea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711700" y="6311900"/>
            <a:ext cx="8877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spc="-300" dirty="0">
                <a:solidFill>
                  <a:srgbClr val="545454"/>
                </a:solidFill>
                <a:ea typeface="Pretendard Light"/>
              </a:rPr>
              <a:t>20180075 </a:t>
            </a:r>
            <a:r>
              <a:rPr lang="ko-KR" altLang="en-US" sz="4000" b="0" i="0" u="none" strike="noStrike" spc="-300" dirty="0">
                <a:solidFill>
                  <a:srgbClr val="545454"/>
                </a:solidFill>
                <a:ea typeface="Pretendard Light"/>
              </a:rPr>
              <a:t>김명철</a:t>
            </a:r>
            <a:endParaRPr lang="ko-KR" sz="4000" b="0" i="0" u="none" strike="noStrike" spc="-300" dirty="0">
              <a:solidFill>
                <a:srgbClr val="545454"/>
              </a:solidFill>
              <a:ea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753100" y="9321800"/>
            <a:ext cx="727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pc="-100" dirty="0">
                <a:solidFill>
                  <a:srgbClr val="545454">
                    <a:alpha val="87843"/>
                  </a:srgbClr>
                </a:solidFill>
                <a:latin typeface="Pretendard Light"/>
                <a:ea typeface="Pretendard Light"/>
              </a:rPr>
              <a:t>dayforday#@kaistk.ac.kr</a:t>
            </a:r>
            <a:endParaRPr lang="en-US" sz="1800" b="0" i="0" u="none" strike="noStrike" spc="-100" dirty="0">
              <a:solidFill>
                <a:srgbClr val="545454">
                  <a:alpha val="87843"/>
                </a:srgbClr>
              </a:solidFill>
              <a:latin typeface="Pretendar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94509-94CC-9A18-1110-72A613EA8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A8F0DA3-6123-CCFD-FE88-B0094139D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9192A89-450A-257B-49C8-DA7C960AF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47B6B62-5BEE-5413-99F6-17A447A3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A5901A8-C278-56EE-9856-113311FD3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D4F71D5-460C-EFF5-E22B-49BAF1C32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C5F79F9-F914-0FB7-B44A-2358AB900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8386D29-FCFC-E770-B94E-12B6278FF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61293DF-8CD5-7192-3004-D5388CF6BE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EEF87DE-9637-20DB-380D-F238C2E7C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100" y="1968500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F9CCC7C-876C-68B0-ECEA-A839E48F2340}"/>
              </a:ext>
            </a:extLst>
          </p:cNvPr>
          <p:cNvSpPr txBox="1"/>
          <p:nvPr/>
        </p:nvSpPr>
        <p:spPr>
          <a:xfrm>
            <a:off x="5054600" y="2120900"/>
            <a:ext cx="685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FF00AE3-8BC0-0FDF-EFE0-2754E8027D0A}"/>
              </a:ext>
            </a:extLst>
          </p:cNvPr>
          <p:cNvSpPr txBox="1"/>
          <p:nvPr/>
        </p:nvSpPr>
        <p:spPr>
          <a:xfrm>
            <a:off x="6096000" y="1701800"/>
            <a:ext cx="7391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latin typeface="Pretendard Medium"/>
              </a:rPr>
              <a:t>유전 알고리즘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29EB8A59-6D0B-4645-369F-F6A78C5E36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0" y="3759200"/>
            <a:ext cx="7505700" cy="24384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222C74D6-6AFE-E77E-EAAE-777A812D61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0" y="6362700"/>
            <a:ext cx="7505700" cy="24384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94F77005-4A2A-23E0-FF03-D5F944E571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0200" y="3759200"/>
            <a:ext cx="7505700" cy="24384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5F0BDFBD-B823-CD2A-98B0-E1D5FD55C2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0200" y="6362700"/>
            <a:ext cx="7505700" cy="2438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3CFBB8A5-E663-2DA8-6D4E-3514902EF8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7800" y="5016500"/>
            <a:ext cx="2527300" cy="25273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08FDE043-40B5-4A6F-BC7B-959F007CBA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26500" y="5537200"/>
            <a:ext cx="495300" cy="7620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4C6F0C74-FFF7-01D5-C04E-DFBB85C12B28}"/>
              </a:ext>
            </a:extLst>
          </p:cNvPr>
          <p:cNvSpPr txBox="1"/>
          <p:nvPr/>
        </p:nvSpPr>
        <p:spPr>
          <a:xfrm>
            <a:off x="8115300" y="63881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545454"/>
                </a:solidFill>
                <a:latin typeface="Pretendard Bold"/>
              </a:rPr>
              <a:t>KEY</a:t>
            </a:r>
            <a:r>
              <a:rPr lang="en-US" sz="2400" dirty="0">
                <a:solidFill>
                  <a:srgbClr val="545454"/>
                </a:solidFill>
                <a:latin typeface="Pretendard Bold"/>
              </a:rPr>
              <a:t> STAGES</a:t>
            </a:r>
            <a:endParaRPr lang="en-US" sz="2400" b="0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83166CD-B054-A6F9-1EF1-6A89105FD873}"/>
              </a:ext>
            </a:extLst>
          </p:cNvPr>
          <p:cNvSpPr txBox="1"/>
          <p:nvPr/>
        </p:nvSpPr>
        <p:spPr>
          <a:xfrm>
            <a:off x="2298700" y="4241800"/>
            <a:ext cx="13589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>
                <a:solidFill>
                  <a:srgbClr val="C5CEDB"/>
                </a:solidFill>
                <a:latin typeface="Pretendard SemiBold"/>
              </a:rPr>
              <a:t>01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6F6DBFF8-BA00-E262-94D2-353A9D89EB4F}"/>
              </a:ext>
            </a:extLst>
          </p:cNvPr>
          <p:cNvSpPr txBox="1"/>
          <p:nvPr/>
        </p:nvSpPr>
        <p:spPr>
          <a:xfrm>
            <a:off x="3962400" y="4318000"/>
            <a:ext cx="3911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600" b="0" i="0" u="none" strike="noStrike" spc="-100" dirty="0">
                <a:solidFill>
                  <a:srgbClr val="545454"/>
                </a:solidFill>
                <a:ea typeface="Pretendard Medium"/>
              </a:rPr>
              <a:t>초기 인구 설정</a:t>
            </a:r>
            <a:endParaRPr lang="ko-KR" sz="26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EDE6540-5C91-F87D-7C97-80CD39B990E9}"/>
              </a:ext>
            </a:extLst>
          </p:cNvPr>
          <p:cNvSpPr txBox="1"/>
          <p:nvPr/>
        </p:nvSpPr>
        <p:spPr>
          <a:xfrm>
            <a:off x="3962400" y="4965700"/>
            <a:ext cx="38481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다양한 </a:t>
            </a:r>
            <a:r>
              <a:rPr lang="ko-KR" altLang="en-US" sz="1700" b="0" i="0" u="none" strike="noStrike" spc="-100" dirty="0" err="1">
                <a:solidFill>
                  <a:srgbClr val="545454">
                    <a:alpha val="72157"/>
                  </a:srgbClr>
                </a:solidFill>
                <a:ea typeface="Pretendard Light"/>
              </a:rPr>
              <a:t>치명률과</a:t>
            </a: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 </a:t>
            </a:r>
            <a:r>
              <a:rPr lang="ko-KR" altLang="en-US" sz="1700" b="0" i="0" u="none" strike="noStrike" spc="-100" dirty="0" err="1">
                <a:solidFill>
                  <a:srgbClr val="545454">
                    <a:alpha val="72157"/>
                  </a:srgbClr>
                </a:solidFill>
                <a:ea typeface="Pretendard Light"/>
              </a:rPr>
              <a:t>전염률을</a:t>
            </a: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ea typeface="Pretendard Light"/>
              </a:rPr>
              <a:t> 가진 바이러스 생성</a:t>
            </a:r>
            <a:endParaRPr lang="en-US" sz="1700" b="0" i="0" u="none" strike="noStrike" spc="-100" dirty="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2F0CF94B-138F-F575-4EA4-3AB8819A937E}"/>
              </a:ext>
            </a:extLst>
          </p:cNvPr>
          <p:cNvSpPr txBox="1"/>
          <p:nvPr/>
        </p:nvSpPr>
        <p:spPr>
          <a:xfrm>
            <a:off x="2184400" y="6845300"/>
            <a:ext cx="15875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>
                <a:solidFill>
                  <a:srgbClr val="C5CEDB"/>
                </a:solidFill>
                <a:latin typeface="Pretendard SemiBold"/>
              </a:rPr>
              <a:t>03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4797404-9327-97C3-9A31-8CDA1CB7D520}"/>
              </a:ext>
            </a:extLst>
          </p:cNvPr>
          <p:cNvSpPr txBox="1"/>
          <p:nvPr/>
        </p:nvSpPr>
        <p:spPr>
          <a:xfrm>
            <a:off x="3962400" y="6934200"/>
            <a:ext cx="3302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600" b="0" i="0" u="none" strike="noStrike" spc="-100" dirty="0">
                <a:solidFill>
                  <a:srgbClr val="545454"/>
                </a:solidFill>
                <a:ea typeface="Pretendard Medium"/>
              </a:rPr>
              <a:t>자연선택</a:t>
            </a:r>
            <a:endParaRPr lang="ko-KR" sz="26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3E620817-FDB2-8B08-35DD-22FA2AB739BB}"/>
              </a:ext>
            </a:extLst>
          </p:cNvPr>
          <p:cNvSpPr txBox="1"/>
          <p:nvPr/>
        </p:nvSpPr>
        <p:spPr>
          <a:xfrm>
            <a:off x="3962400" y="7581900"/>
            <a:ext cx="38481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새로 생성된 자식과 부모를 </a:t>
            </a:r>
            <a:r>
              <a:rPr lang="en-US" altLang="ko-KR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fitness</a:t>
            </a: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에 따라 자연선택</a:t>
            </a:r>
            <a:endParaRPr lang="en-US" sz="1700" b="0" i="0" u="none" strike="noStrike" spc="-100" dirty="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DAA5E8BA-D07B-BF98-16D1-0F42E430B3B6}"/>
              </a:ext>
            </a:extLst>
          </p:cNvPr>
          <p:cNvSpPr txBox="1"/>
          <p:nvPr/>
        </p:nvSpPr>
        <p:spPr>
          <a:xfrm>
            <a:off x="10109200" y="4241800"/>
            <a:ext cx="16002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>
                <a:solidFill>
                  <a:srgbClr val="C5CEDB"/>
                </a:solidFill>
                <a:latin typeface="Pretendard SemiBold"/>
              </a:rPr>
              <a:t>02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038DE35E-D61A-8DAE-3315-D34BF5064854}"/>
              </a:ext>
            </a:extLst>
          </p:cNvPr>
          <p:cNvSpPr txBox="1"/>
          <p:nvPr/>
        </p:nvSpPr>
        <p:spPr>
          <a:xfrm>
            <a:off x="11887200" y="4318000"/>
            <a:ext cx="3873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600" b="0" i="0" u="none" strike="noStrike" spc="-100" dirty="0">
                <a:solidFill>
                  <a:srgbClr val="545454"/>
                </a:solidFill>
                <a:ea typeface="Pretendard Medium"/>
              </a:rPr>
              <a:t>자식생성</a:t>
            </a:r>
            <a:r>
              <a:rPr lang="en-US" altLang="ko-KR" sz="2600" b="0" i="0" u="none" strike="noStrike" spc="-100" dirty="0">
                <a:solidFill>
                  <a:srgbClr val="545454"/>
                </a:solidFill>
                <a:ea typeface="Pretendard Medium"/>
              </a:rPr>
              <a:t>- </a:t>
            </a:r>
            <a:r>
              <a:rPr lang="ko-KR" altLang="en-US" sz="2600" b="0" i="0" u="none" strike="noStrike" spc="-100" dirty="0">
                <a:solidFill>
                  <a:srgbClr val="545454"/>
                </a:solidFill>
                <a:ea typeface="Pretendard Medium"/>
              </a:rPr>
              <a:t>자기복제 및 돌연변이</a:t>
            </a:r>
            <a:endParaRPr lang="ko-KR" sz="26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BC348668-1FA2-228B-0C7C-F1D789EF7956}"/>
              </a:ext>
            </a:extLst>
          </p:cNvPr>
          <p:cNvSpPr txBox="1"/>
          <p:nvPr/>
        </p:nvSpPr>
        <p:spPr>
          <a:xfrm>
            <a:off x="11887200" y="4965700"/>
            <a:ext cx="38481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부모 바이러스로부터 돌연변이를 적용하여 자식 바이러스 생성</a:t>
            </a:r>
            <a:endParaRPr lang="en-US" sz="1700" b="0" i="0" u="none" strike="noStrike" spc="-100" dirty="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D3F6F20E-8494-4608-4167-F4F19E2BF4EF}"/>
              </a:ext>
            </a:extLst>
          </p:cNvPr>
          <p:cNvSpPr txBox="1"/>
          <p:nvPr/>
        </p:nvSpPr>
        <p:spPr>
          <a:xfrm>
            <a:off x="10096500" y="6845300"/>
            <a:ext cx="16383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7900" b="0" i="0" u="none" strike="noStrike" spc="-100">
                <a:solidFill>
                  <a:srgbClr val="C5CEDB"/>
                </a:solidFill>
                <a:latin typeface="Pretendard SemiBold"/>
              </a:rPr>
              <a:t>04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FC3AA86A-F363-B48C-2652-C43FD6B3631E}"/>
              </a:ext>
            </a:extLst>
          </p:cNvPr>
          <p:cNvSpPr txBox="1"/>
          <p:nvPr/>
        </p:nvSpPr>
        <p:spPr>
          <a:xfrm>
            <a:off x="11887200" y="6934200"/>
            <a:ext cx="3302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600" b="0" i="0" u="none" strike="noStrike" spc="-100" dirty="0">
                <a:solidFill>
                  <a:srgbClr val="545454"/>
                </a:solidFill>
                <a:ea typeface="Pretendard Medium"/>
              </a:rPr>
              <a:t>세대 반복</a:t>
            </a:r>
            <a:endParaRPr lang="ko-KR" sz="26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C209047D-A0CA-FF15-5F35-C801139F0BEE}"/>
              </a:ext>
            </a:extLst>
          </p:cNvPr>
          <p:cNvSpPr txBox="1"/>
          <p:nvPr/>
        </p:nvSpPr>
        <p:spPr>
          <a:xfrm>
            <a:off x="11887200" y="7581900"/>
            <a:ext cx="38481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72157"/>
                  </a:srgbClr>
                </a:solidFill>
                <a:latin typeface="Pretendard Light"/>
              </a:rPr>
              <a:t>충분한 진화를 관찰하기 위해  반복</a:t>
            </a:r>
            <a:endParaRPr lang="en-US" sz="1700" b="0" i="0" u="none" strike="noStrike" spc="-100" dirty="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910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0E752-2216-6615-6632-B4A29C945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F4B9B5-606D-6A95-7616-94B164B9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8778E16-E558-F2A1-97D8-F03A3417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DEB9898-7E29-D584-2820-50F2E7AA3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4F149E2-1D94-E78F-B4E0-9C3F64CC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CAFE516-3479-4456-778E-13BDBD140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EE7BA79-8B17-9DE8-D0A4-4ADB08E87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A03D0E6-4463-77FE-C6BC-88BBDB717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97B380F-BB4F-696D-E384-FE71892064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14074B4-C900-62FE-5966-6C79366CA8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100" y="1968500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3A57005-F4EA-32E5-3346-B90AAF21634C}"/>
              </a:ext>
            </a:extLst>
          </p:cNvPr>
          <p:cNvSpPr txBox="1"/>
          <p:nvPr/>
        </p:nvSpPr>
        <p:spPr>
          <a:xfrm>
            <a:off x="5054600" y="2120900"/>
            <a:ext cx="685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BAF6147-41A1-F896-0BF0-944245C9B35C}"/>
              </a:ext>
            </a:extLst>
          </p:cNvPr>
          <p:cNvSpPr txBox="1"/>
          <p:nvPr/>
        </p:nvSpPr>
        <p:spPr>
          <a:xfrm>
            <a:off x="6096000" y="1701800"/>
            <a:ext cx="7391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latin typeface="Pretendard Medium"/>
              </a:rPr>
              <a:t>유전 알고리즘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61AAAD3-909C-D40D-AE40-41E5C806C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5458" y="3695700"/>
            <a:ext cx="7914484" cy="5023976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DDBC666F-7D95-AD43-AA32-5A90F3FB5903}"/>
              </a:ext>
            </a:extLst>
          </p:cNvPr>
          <p:cNvSpPr/>
          <p:nvPr/>
        </p:nvSpPr>
        <p:spPr>
          <a:xfrm>
            <a:off x="15532100" y="6192376"/>
            <a:ext cx="762000" cy="762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21">
            <a:extLst>
              <a:ext uri="{FF2B5EF4-FFF2-40B4-BE49-F238E27FC236}">
                <a16:creationId xmlns:a16="http://schemas.microsoft.com/office/drawing/2014/main" id="{F0F9D623-45E0-8354-9157-0338B7A3CE01}"/>
              </a:ext>
            </a:extLst>
          </p:cNvPr>
          <p:cNvSpPr txBox="1"/>
          <p:nvPr/>
        </p:nvSpPr>
        <p:spPr>
          <a:xfrm>
            <a:off x="15074900" y="5336560"/>
            <a:ext cx="18415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5000" b="1" i="0" u="none" strike="noStrike" spc="-100" dirty="0">
                <a:solidFill>
                  <a:srgbClr val="545454"/>
                </a:solidFill>
                <a:ea typeface="Pretendard Medium"/>
              </a:rPr>
              <a:t>fitness</a:t>
            </a:r>
            <a:endParaRPr lang="ko-KR" sz="5000" b="1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15A21C4-78FE-A278-D970-5D9832A899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4465" y="4720412"/>
            <a:ext cx="7313584" cy="291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1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5FFB0-66A9-255D-5B95-6204EA5F0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13C72C9-55CE-375F-6694-6347B2BC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A8F6B83-41EC-440D-3605-31A54BFF5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D7CD315-BF84-BFC6-3F10-9F2A74E0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D9AA92-9037-7E99-C233-A4CD8B8F7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4D6C5F-FB1F-917F-75F6-D28C8E9E5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4891C98-1E04-93BB-A7A6-FDED74DE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E642A42-4D3B-6209-D726-10CA7CD1F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9948EFF-C8DA-3033-8F7E-5A01A754D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9A09244-BF6A-27AC-1B01-B20C4F1A42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100" y="1968500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88B7B0E-A7BC-0EE4-D2C1-198D8E4ACFE8}"/>
              </a:ext>
            </a:extLst>
          </p:cNvPr>
          <p:cNvSpPr txBox="1"/>
          <p:nvPr/>
        </p:nvSpPr>
        <p:spPr>
          <a:xfrm>
            <a:off x="5054600" y="2120900"/>
            <a:ext cx="685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2800" spc="100" dirty="0">
                <a:solidFill>
                  <a:srgbClr val="545454"/>
                </a:solidFill>
                <a:latin typeface="Pretendard Regular"/>
              </a:rPr>
              <a:t>5</a:t>
            </a:r>
            <a:endParaRPr lang="en-US" sz="28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0FF86B6-5D62-1836-7B22-564AC8D35112}"/>
              </a:ext>
            </a:extLst>
          </p:cNvPr>
          <p:cNvSpPr txBox="1"/>
          <p:nvPr/>
        </p:nvSpPr>
        <p:spPr>
          <a:xfrm>
            <a:off x="6096000" y="1701800"/>
            <a:ext cx="7391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spc="-500" dirty="0">
                <a:solidFill>
                  <a:srgbClr val="545454"/>
                </a:solidFill>
                <a:latin typeface="Pretendard Medium"/>
                <a:ea typeface="Pretendard Medium"/>
              </a:rPr>
              <a:t>실험 결과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7F72D8D-5084-6213-EEDE-4CBAD2301E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00500"/>
            <a:ext cx="4851411" cy="485141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3CF553F-CA7D-B250-F72D-B52F9ED714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3" y="4000500"/>
            <a:ext cx="4851411" cy="485141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2396544-D2BA-C8FD-13AA-D57BB5B05B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6" y="4000500"/>
            <a:ext cx="4851411" cy="4851411"/>
          </a:xfrm>
          <a:prstGeom prst="rect">
            <a:avLst/>
          </a:prstGeom>
        </p:spPr>
      </p:pic>
      <p:sp>
        <p:nvSpPr>
          <p:cNvPr id="31" name="TextBox 16">
            <a:extLst>
              <a:ext uri="{FF2B5EF4-FFF2-40B4-BE49-F238E27FC236}">
                <a16:creationId xmlns:a16="http://schemas.microsoft.com/office/drawing/2014/main" id="{1714898D-C26F-A4A3-F485-5195C07CBF8D}"/>
              </a:ext>
            </a:extLst>
          </p:cNvPr>
          <p:cNvSpPr txBox="1"/>
          <p:nvPr/>
        </p:nvSpPr>
        <p:spPr>
          <a:xfrm>
            <a:off x="4197350" y="3314700"/>
            <a:ext cx="98933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 err="1">
                <a:solidFill>
                  <a:srgbClr val="545454"/>
                </a:solidFill>
                <a:latin typeface="Pretendard Bold"/>
              </a:rPr>
              <a:t>Avirulence</a:t>
            </a:r>
            <a:r>
              <a:rPr lang="en-US" sz="5000" b="0" i="0" u="none" strike="noStrike" dirty="0">
                <a:solidFill>
                  <a:srgbClr val="545454"/>
                </a:solidFill>
                <a:latin typeface="Pretendard Bold"/>
              </a:rPr>
              <a:t> Theory</a:t>
            </a:r>
          </a:p>
        </p:txBody>
      </p:sp>
    </p:spTree>
    <p:extLst>
      <p:ext uri="{BB962C8B-B14F-4D97-AF65-F5344CB8AC3E}">
        <p14:creationId xmlns:p14="http://schemas.microsoft.com/office/powerpoint/2010/main" val="4214380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BA9F4-42A0-AC0F-FA40-E9AC3BCEC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ACD3317-651B-E3AF-6CCC-A733F8C1E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202270-92BE-D2AB-9538-69E74011A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A3561E4-3030-15A2-5231-C0C93CB3C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3A0CB15-65A5-B26D-5BDD-8F0E71B7A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8BEA5D8-BA5A-CE97-4981-A752C8625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75E133-E953-AA03-AA09-1794439B1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F2591A3-D5EC-36E7-0CCE-D451CA6E2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65EF8BA-EEE7-12A5-A7D2-06806B3CC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0D6F0CC-7D44-00D1-0E05-5F306E9FF0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100" y="1968500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8873C6C-AB4D-ABE8-860E-6F5DF9A8653F}"/>
              </a:ext>
            </a:extLst>
          </p:cNvPr>
          <p:cNvSpPr txBox="1"/>
          <p:nvPr/>
        </p:nvSpPr>
        <p:spPr>
          <a:xfrm>
            <a:off x="5054600" y="2120900"/>
            <a:ext cx="685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</a:t>
            </a:r>
            <a:r>
              <a:rPr lang="en-US" sz="2800" spc="100" dirty="0">
                <a:solidFill>
                  <a:srgbClr val="545454"/>
                </a:solidFill>
                <a:latin typeface="Pretendard Regular"/>
              </a:rPr>
              <a:t>5</a:t>
            </a:r>
            <a:endParaRPr lang="en-US" sz="2800" b="0" i="0" u="none" strike="noStrike" spc="100" dirty="0">
              <a:solidFill>
                <a:srgbClr val="545454"/>
              </a:solidFill>
              <a:latin typeface="Pretendard Regular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ADCE6BD-8227-FF75-D962-7AF4BA8B4353}"/>
              </a:ext>
            </a:extLst>
          </p:cNvPr>
          <p:cNvSpPr txBox="1"/>
          <p:nvPr/>
        </p:nvSpPr>
        <p:spPr>
          <a:xfrm>
            <a:off x="6096000" y="1701800"/>
            <a:ext cx="73914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spc="-500" dirty="0">
                <a:solidFill>
                  <a:srgbClr val="545454"/>
                </a:solidFill>
                <a:latin typeface="Pretendard Medium"/>
                <a:ea typeface="Pretendard Medium"/>
              </a:rPr>
              <a:t>실험 결과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CC0958B9-8295-D00B-7A86-381A3847B6CA}"/>
              </a:ext>
            </a:extLst>
          </p:cNvPr>
          <p:cNvSpPr txBox="1"/>
          <p:nvPr/>
        </p:nvSpPr>
        <p:spPr>
          <a:xfrm>
            <a:off x="4000500" y="3314700"/>
            <a:ext cx="102870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545454"/>
                </a:solidFill>
                <a:latin typeface="Pretendard Bold"/>
              </a:rPr>
              <a:t>Virulence Transmission Trade-off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FC6E474-CD2F-741C-4E05-C4EFE40E9D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305300"/>
            <a:ext cx="4787902" cy="47879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4504D8-8DCA-07B7-2831-9FACE42576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3" y="4305300"/>
            <a:ext cx="4787902" cy="47879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B66005-0597-2CD4-E850-8F5B307BFB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6" y="4305300"/>
            <a:ext cx="4787902" cy="478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05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FF2AC-A5FF-58EC-71BD-83841E218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0D9973B-EF68-CC9F-0D62-88547128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6710657-6D35-529C-0F6A-E9E3BBBBC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85141C5-B772-E44E-B18C-860BE067E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CE08830-2B52-A6C3-EC69-AFDA31F13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7C38FD5-2B39-5838-3693-0C3572460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A88F0E9-2157-B897-D8B3-0982D9F44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C280F6D-0188-4673-9B5D-53F4C76E8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E40B82F-D432-9AE8-DE45-B5B992C425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869702B-B8C3-6DA6-8F1C-17AD24E713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1968500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F6F841E-2E97-2EAB-8CDF-8C3E8ADBB9DE}"/>
              </a:ext>
            </a:extLst>
          </p:cNvPr>
          <p:cNvSpPr txBox="1"/>
          <p:nvPr/>
        </p:nvSpPr>
        <p:spPr>
          <a:xfrm>
            <a:off x="4559300" y="2120900"/>
            <a:ext cx="685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06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25BE7CB-46E3-1B45-2655-C0E9394DFE73}"/>
              </a:ext>
            </a:extLst>
          </p:cNvPr>
          <p:cNvSpPr txBox="1"/>
          <p:nvPr/>
        </p:nvSpPr>
        <p:spPr>
          <a:xfrm>
            <a:off x="5600700" y="1701800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7300" spc="-500" dirty="0">
                <a:solidFill>
                  <a:srgbClr val="545454"/>
                </a:solidFill>
                <a:ea typeface="Pretendard Medium"/>
              </a:rPr>
              <a:t>Future work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62B88A3-6602-4B3A-CC89-60E1A6D118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4871" y="3492500"/>
            <a:ext cx="8668942" cy="5502893"/>
          </a:xfrm>
          <a:prstGeom prst="rect">
            <a:avLst/>
          </a:prstGeom>
        </p:spPr>
      </p:pic>
      <p:sp>
        <p:nvSpPr>
          <p:cNvPr id="29" name="TextBox 16">
            <a:extLst>
              <a:ext uri="{FF2B5EF4-FFF2-40B4-BE49-F238E27FC236}">
                <a16:creationId xmlns:a16="http://schemas.microsoft.com/office/drawing/2014/main" id="{E29DCCEC-9EA9-B72F-2C97-EC260C32BD55}"/>
              </a:ext>
            </a:extLst>
          </p:cNvPr>
          <p:cNvSpPr txBox="1"/>
          <p:nvPr/>
        </p:nvSpPr>
        <p:spPr>
          <a:xfrm>
            <a:off x="990600" y="3517900"/>
            <a:ext cx="68199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545454"/>
                </a:solidFill>
                <a:latin typeface="Pretendard Bold"/>
              </a:rPr>
              <a:t>Alternative fitness</a:t>
            </a: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16DA62E2-820E-AD28-08F6-70B4A3EF998E}"/>
              </a:ext>
            </a:extLst>
          </p:cNvPr>
          <p:cNvSpPr txBox="1"/>
          <p:nvPr/>
        </p:nvSpPr>
        <p:spPr>
          <a:xfrm>
            <a:off x="990600" y="4648200"/>
            <a:ext cx="6819900" cy="392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914400" lvl="0" indent="-914400" algn="ctr">
              <a:lnSpc>
                <a:spcPct val="99600"/>
              </a:lnSpc>
              <a:buAutoNum type="arabicPeriod"/>
            </a:pPr>
            <a:r>
              <a:rPr lang="en-US" sz="5000" b="0" i="0" u="none" strike="noStrike" dirty="0">
                <a:solidFill>
                  <a:srgbClr val="545454"/>
                </a:solidFill>
                <a:latin typeface="Pretendard Bold"/>
              </a:rPr>
              <a:t>MAX I</a:t>
            </a:r>
          </a:p>
          <a:p>
            <a:pPr marL="914400" lvl="0" indent="-914400" algn="ctr">
              <a:lnSpc>
                <a:spcPct val="99600"/>
              </a:lnSpc>
              <a:buAutoNum type="arabicPeriod"/>
            </a:pPr>
            <a:r>
              <a:rPr lang="en-US" sz="5000" b="0" i="0" u="none" strike="noStrike" dirty="0">
                <a:solidFill>
                  <a:srgbClr val="545454"/>
                </a:solidFill>
                <a:latin typeface="Pretendard Bold"/>
              </a:rPr>
              <a:t>Final I+R</a:t>
            </a:r>
          </a:p>
          <a:p>
            <a:pPr marL="914400" lvl="0" indent="-914400" algn="ctr">
              <a:lnSpc>
                <a:spcPct val="99600"/>
              </a:lnSpc>
              <a:buAutoNum type="arabicPeriod"/>
            </a:pPr>
            <a:r>
              <a:rPr lang="en-US" sz="5000" b="0" i="0" u="none" strike="noStrike" dirty="0">
                <a:solidFill>
                  <a:srgbClr val="545454"/>
                </a:solidFill>
                <a:latin typeface="Pretendard Bold"/>
              </a:rPr>
              <a:t>Basic re</a:t>
            </a:r>
            <a:r>
              <a:rPr lang="en-US" sz="5000" dirty="0">
                <a:solidFill>
                  <a:srgbClr val="545454"/>
                </a:solidFill>
                <a:latin typeface="Pretendard Bold"/>
              </a:rPr>
              <a:t>production number R_0</a:t>
            </a:r>
            <a:endParaRPr lang="en-US" sz="5000" b="0" i="0" u="none" strike="noStrike" dirty="0">
              <a:solidFill>
                <a:srgbClr val="545454"/>
              </a:solidFill>
              <a:latin typeface="Pretendard Bold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C631E06-B5BB-03AF-3455-D733E5194205}"/>
              </a:ext>
            </a:extLst>
          </p:cNvPr>
          <p:cNvSpPr/>
          <p:nvPr/>
        </p:nvSpPr>
        <p:spPr>
          <a:xfrm>
            <a:off x="13792200" y="5676900"/>
            <a:ext cx="762000" cy="762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중괄호 31">
            <a:extLst>
              <a:ext uri="{FF2B5EF4-FFF2-40B4-BE49-F238E27FC236}">
                <a16:creationId xmlns:a16="http://schemas.microsoft.com/office/drawing/2014/main" id="{DA659D94-64DF-1ED5-0B66-93DE6FE0215A}"/>
              </a:ext>
            </a:extLst>
          </p:cNvPr>
          <p:cNvSpPr/>
          <p:nvPr/>
        </p:nvSpPr>
        <p:spPr>
          <a:xfrm>
            <a:off x="16078200" y="6591300"/>
            <a:ext cx="609600" cy="1600200"/>
          </a:xfrm>
          <a:prstGeom prst="rightBrace">
            <a:avLst>
              <a:gd name="adj1" fmla="val 1239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중괄호 32">
            <a:extLst>
              <a:ext uri="{FF2B5EF4-FFF2-40B4-BE49-F238E27FC236}">
                <a16:creationId xmlns:a16="http://schemas.microsoft.com/office/drawing/2014/main" id="{C4A6A7C2-F434-FF16-3EF2-6BE55CD52353}"/>
              </a:ext>
            </a:extLst>
          </p:cNvPr>
          <p:cNvSpPr/>
          <p:nvPr/>
        </p:nvSpPr>
        <p:spPr>
          <a:xfrm>
            <a:off x="15999540" y="6134100"/>
            <a:ext cx="609600" cy="2057400"/>
          </a:xfrm>
          <a:prstGeom prst="rightBrace">
            <a:avLst>
              <a:gd name="adj1" fmla="val 12392"/>
              <a:gd name="adj2" fmla="val 50000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836AC327-CA31-CAE7-5A41-EC856A4D8129}"/>
              </a:ext>
            </a:extLst>
          </p:cNvPr>
          <p:cNvSpPr txBox="1"/>
          <p:nvPr/>
        </p:nvSpPr>
        <p:spPr>
          <a:xfrm>
            <a:off x="13335000" y="4762500"/>
            <a:ext cx="18415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5000" b="1" i="0" u="none" strike="noStrike" spc="-100" dirty="0">
                <a:solidFill>
                  <a:srgbClr val="545454"/>
                </a:solidFill>
                <a:ea typeface="Pretendard Medium"/>
              </a:rPr>
              <a:t>MAX I</a:t>
            </a:r>
            <a:endParaRPr lang="ko-KR" sz="5000" b="1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5" name="TextBox 21">
            <a:extLst>
              <a:ext uri="{FF2B5EF4-FFF2-40B4-BE49-F238E27FC236}">
                <a16:creationId xmlns:a16="http://schemas.microsoft.com/office/drawing/2014/main" id="{C292E470-1244-07D4-F3E3-83EE282A6982}"/>
              </a:ext>
            </a:extLst>
          </p:cNvPr>
          <p:cNvSpPr txBox="1"/>
          <p:nvPr/>
        </p:nvSpPr>
        <p:spPr>
          <a:xfrm>
            <a:off x="15087600" y="5219700"/>
            <a:ext cx="2292351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5000" b="1" i="0" u="none" strike="noStrike" spc="-100" dirty="0">
                <a:solidFill>
                  <a:srgbClr val="545454"/>
                </a:solidFill>
                <a:ea typeface="Pretendard Medium"/>
              </a:rPr>
              <a:t>Final I+R</a:t>
            </a:r>
            <a:endParaRPr lang="ko-KR" sz="5000" b="1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52146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845300" y="1803400"/>
            <a:ext cx="45847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700" b="0" i="0" u="none" strike="noStrike">
                <a:solidFill>
                  <a:srgbClr val="545454"/>
                </a:solidFill>
                <a:latin typeface="Pretendard SemiBold"/>
              </a:rPr>
              <a:t>INDEX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4025900"/>
            <a:ext cx="1206500" cy="1079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5105400"/>
            <a:ext cx="4521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84500" y="4178300"/>
            <a:ext cx="736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45000" y="40132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spc="-100" dirty="0">
                <a:solidFill>
                  <a:srgbClr val="545454"/>
                </a:solidFill>
                <a:ea typeface="Pretendard Medium"/>
              </a:rPr>
              <a:t>실험 동기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45000" y="46101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왜 이 주제를 선택했는가</a:t>
            </a:r>
            <a:r>
              <a:rPr lang="en-US" altLang="ko-KR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?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4025900"/>
            <a:ext cx="1206500" cy="1079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3600" y="5105400"/>
            <a:ext cx="45212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664700" y="4178300"/>
            <a:ext cx="10922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15700" y="40132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spc="-100" dirty="0">
                <a:solidFill>
                  <a:srgbClr val="545454"/>
                </a:solidFill>
                <a:ea typeface="Pretendard Medium"/>
              </a:rPr>
              <a:t>유전 알고리즘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315700" y="46101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어떻게 유전 알고리즘을 사용했나</a:t>
            </a:r>
            <a:r>
              <a:rPr lang="en-US" altLang="ko-KR" sz="1700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?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5638800"/>
            <a:ext cx="1206500" cy="1079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6718300"/>
            <a:ext cx="45212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882900" y="5791200"/>
            <a:ext cx="952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45000" y="56261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가설 제시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445000" y="62230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바이러스의 진화를 설명하는 두가지 가설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5638800"/>
            <a:ext cx="1206500" cy="1079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3600" y="6718300"/>
            <a:ext cx="45212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690100" y="5791200"/>
            <a:ext cx="10414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15700" y="56261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 dirty="0">
                <a:solidFill>
                  <a:srgbClr val="545454"/>
                </a:solidFill>
                <a:ea typeface="Pretendard Medium"/>
              </a:rPr>
              <a:t>실험 결과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315700" y="62230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각 가설의 정량적 검증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7251700"/>
            <a:ext cx="1206500" cy="1079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0" y="8331200"/>
            <a:ext cx="4521200" cy="127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2895600" y="7404100"/>
            <a:ext cx="927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445000" y="72390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3000" b="0" i="0" u="none" strike="noStrike" spc="-100" dirty="0">
                <a:solidFill>
                  <a:srgbClr val="545454"/>
                </a:solidFill>
                <a:ea typeface="Pretendard Medium"/>
              </a:rPr>
              <a:t>SIR </a:t>
            </a:r>
            <a:r>
              <a:rPr lang="en-US" altLang="ko-KR" sz="3000" spc="-100" dirty="0">
                <a:solidFill>
                  <a:srgbClr val="545454"/>
                </a:solidFill>
                <a:ea typeface="Pretendard Medium"/>
              </a:rPr>
              <a:t>model with fatality rate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4445000" y="78232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바이러스의 </a:t>
            </a:r>
            <a:r>
              <a:rPr lang="ko-KR" altLang="en-US" sz="1700" spc="-100" dirty="0" err="1">
                <a:solidFill>
                  <a:srgbClr val="545454">
                    <a:alpha val="58039"/>
                  </a:srgbClr>
                </a:solidFill>
                <a:ea typeface="Pretendard Light"/>
              </a:rPr>
              <a:t>치명률을</a:t>
            </a:r>
            <a:r>
              <a:rPr lang="ko-KR" altLang="en-US" sz="1700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 고려한 모델 제시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7251700"/>
            <a:ext cx="1206500" cy="1079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3600" y="8331200"/>
            <a:ext cx="4521200" cy="127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9715500" y="7404100"/>
            <a:ext cx="10033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315700" y="72390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3000" spc="-100" dirty="0">
                <a:solidFill>
                  <a:srgbClr val="545454"/>
                </a:solidFill>
                <a:ea typeface="Pretendard Medium"/>
              </a:rPr>
              <a:t>Future work</a:t>
            </a:r>
            <a:endParaRPr lang="ko-KR" sz="3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1315700" y="78232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 dirty="0">
                <a:solidFill>
                  <a:srgbClr val="545454">
                    <a:alpha val="58039"/>
                  </a:srgbClr>
                </a:solidFill>
                <a:ea typeface="Pretendard Light"/>
              </a:rPr>
              <a:t>실험 발전 방향 제시</a:t>
            </a:r>
            <a:endParaRPr lang="ko-KR" sz="1700" b="0" i="0" u="none" strike="noStrike" spc="-100" dirty="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6246B-AC99-8EE6-B800-71A53D21D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7BA4D8-B75E-53F7-0518-DE69CF741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BFC9A80-29E7-4BAD-D23F-2FCC09E72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A6C6829-0CF6-50C5-D509-413BD1488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2E2904E-7436-702F-588E-44759B042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E68B6D6-18C2-3496-0C0F-0650FB22E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0BB4AA-835A-7405-B72C-CEC412350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735571E-7C2D-35B6-FFEB-0FED57DD6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16A2E86-671C-074E-589A-212752AB3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5AC2898-EE5A-0958-4FC6-8296BCF3EC12}"/>
              </a:ext>
            </a:extLst>
          </p:cNvPr>
          <p:cNvGrpSpPr/>
          <p:nvPr/>
        </p:nvGrpSpPr>
        <p:grpSpPr>
          <a:xfrm>
            <a:off x="4400550" y="1701800"/>
            <a:ext cx="9486900" cy="1282700"/>
            <a:chOff x="4495800" y="1701800"/>
            <a:chExt cx="9486900" cy="128270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53A49213-0659-47ED-05A8-068D8D61A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95800" y="1968500"/>
              <a:ext cx="812800" cy="812800"/>
            </a:xfrm>
            <a:prstGeom prst="rect">
              <a:avLst/>
            </a:prstGeom>
          </p:spPr>
        </p:pic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7A57298E-4EDF-1960-6FA3-EE9673F5927F}"/>
                </a:ext>
              </a:extLst>
            </p:cNvPr>
            <p:cNvSpPr txBox="1"/>
            <p:nvPr/>
          </p:nvSpPr>
          <p:spPr>
            <a:xfrm>
              <a:off x="4559300" y="2120900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 dirty="0">
                  <a:solidFill>
                    <a:srgbClr val="545454"/>
                  </a:solidFill>
                  <a:latin typeface="Pretendard Regular"/>
                </a:rPr>
                <a:t>01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510F73E-BB01-4776-C36D-946D0F188BEF}"/>
                </a:ext>
              </a:extLst>
            </p:cNvPr>
            <p:cNvSpPr txBox="1"/>
            <p:nvPr/>
          </p:nvSpPr>
          <p:spPr>
            <a:xfrm>
              <a:off x="5600700" y="1701800"/>
              <a:ext cx="838200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b="0" i="0" u="none" strike="noStrike" spc="-500" dirty="0">
                  <a:solidFill>
                    <a:srgbClr val="545454"/>
                  </a:solidFill>
                  <a:ea typeface="Pretendard Medium"/>
                </a:rPr>
                <a:t>실험 동기</a:t>
              </a:r>
              <a:endParaRPr lang="ko-KR" sz="7300" b="0" i="0" u="none" strike="noStrike" spc="-500" dirty="0">
                <a:solidFill>
                  <a:srgbClr val="545454"/>
                </a:solidFill>
                <a:ea typeface="Pretendard Medium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0EA929-1AC5-A0AF-E821-09F3130CD29D}"/>
              </a:ext>
            </a:extLst>
          </p:cNvPr>
          <p:cNvGrpSpPr/>
          <p:nvPr/>
        </p:nvGrpSpPr>
        <p:grpSpPr>
          <a:xfrm>
            <a:off x="1796843" y="3771900"/>
            <a:ext cx="6565900" cy="723900"/>
            <a:chOff x="9893300" y="3771900"/>
            <a:chExt cx="6565900" cy="723900"/>
          </a:xfrm>
        </p:grpSpPr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DC45FD0E-082E-9A72-B632-612D7B8E4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93300" y="3771900"/>
              <a:ext cx="6565900" cy="723900"/>
            </a:xfrm>
            <a:prstGeom prst="rect">
              <a:avLst/>
            </a:prstGeom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B7B040B-23FA-ADAC-360B-EFF131EE2683}"/>
                </a:ext>
              </a:extLst>
            </p:cNvPr>
            <p:cNvSpPr txBox="1"/>
            <p:nvPr/>
          </p:nvSpPr>
          <p:spPr>
            <a:xfrm>
              <a:off x="10375900" y="3886200"/>
              <a:ext cx="55499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130"/>
                </a:lnSpc>
              </a:pPr>
              <a:r>
                <a:rPr lang="ko-KR" altLang="en-US" sz="2600" b="0" i="0" u="none" strike="noStrike" spc="-200" dirty="0">
                  <a:solidFill>
                    <a:srgbClr val="545454"/>
                  </a:solidFill>
                  <a:ea typeface="Pretendard Medium"/>
                </a:rPr>
                <a:t>코로나</a:t>
              </a:r>
              <a:r>
                <a:rPr lang="en-US" altLang="ko-KR" sz="2600" b="0" i="0" u="none" strike="noStrike" spc="-200" dirty="0">
                  <a:solidFill>
                    <a:srgbClr val="545454"/>
                  </a:solidFill>
                  <a:ea typeface="Pretendard Medium"/>
                </a:rPr>
                <a:t>-19 </a:t>
              </a:r>
              <a:r>
                <a:rPr lang="ko-KR" altLang="en-US" sz="2600" b="0" i="0" u="none" strike="noStrike" spc="-200" dirty="0">
                  <a:solidFill>
                    <a:srgbClr val="545454"/>
                  </a:solidFill>
                  <a:ea typeface="Pretendard Medium"/>
                </a:rPr>
                <a:t>유행</a:t>
              </a:r>
              <a:endParaRPr lang="ko-KR" sz="2600" b="0" i="0" u="none" strike="noStrike" spc="-200" dirty="0">
                <a:solidFill>
                  <a:srgbClr val="545454"/>
                </a:solidFill>
                <a:ea typeface="Pretendard Medium"/>
              </a:endParaRPr>
            </a:p>
          </p:txBody>
        </p:sp>
      </p:grpSp>
      <p:pic>
        <p:nvPicPr>
          <p:cNvPr id="1026" name="Picture 2" descr="COVID-19 Response">
            <a:extLst>
              <a:ext uri="{FF2B5EF4-FFF2-40B4-BE49-F238E27FC236}">
                <a16:creationId xmlns:a16="http://schemas.microsoft.com/office/drawing/2014/main" id="{EFB6298E-0A54-671D-1EAD-3F6F4001A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720944"/>
            <a:ext cx="7930944" cy="44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F930476-AE98-EA51-D7B7-F094BF9DD9CA}"/>
              </a:ext>
            </a:extLst>
          </p:cNvPr>
          <p:cNvGrpSpPr/>
          <p:nvPr/>
        </p:nvGrpSpPr>
        <p:grpSpPr>
          <a:xfrm>
            <a:off x="9826314" y="3771900"/>
            <a:ext cx="6565900" cy="723900"/>
            <a:chOff x="9893300" y="3771900"/>
            <a:chExt cx="6565900" cy="723900"/>
          </a:xfrm>
        </p:grpSpPr>
        <p:pic>
          <p:nvPicPr>
            <p:cNvPr id="21" name="Picture 15">
              <a:extLst>
                <a:ext uri="{FF2B5EF4-FFF2-40B4-BE49-F238E27FC236}">
                  <a16:creationId xmlns:a16="http://schemas.microsoft.com/office/drawing/2014/main" id="{E2A5DF1A-8BC0-0674-646F-56ADDDA7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93300" y="3771900"/>
              <a:ext cx="6565900" cy="723900"/>
            </a:xfrm>
            <a:prstGeom prst="rect">
              <a:avLst/>
            </a:prstGeom>
          </p:spPr>
        </p:pic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236B20D9-B1E6-3FD4-78FC-F582F49211A4}"/>
                </a:ext>
              </a:extLst>
            </p:cNvPr>
            <p:cNvSpPr txBox="1"/>
            <p:nvPr/>
          </p:nvSpPr>
          <p:spPr>
            <a:xfrm>
              <a:off x="10375900" y="3886200"/>
              <a:ext cx="55499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130"/>
                </a:lnSpc>
              </a:pPr>
              <a:r>
                <a:rPr lang="ko-KR" altLang="en-US" sz="2600" b="0" i="0" u="none" strike="noStrike" spc="-200" dirty="0">
                  <a:solidFill>
                    <a:srgbClr val="545454"/>
                  </a:solidFill>
                  <a:ea typeface="Pretendard Medium"/>
                </a:rPr>
                <a:t>사회적 거리 두기</a:t>
              </a:r>
              <a:endParaRPr lang="ko-KR" sz="2600" b="0" i="0" u="none" strike="noStrike" spc="-200" dirty="0">
                <a:solidFill>
                  <a:srgbClr val="545454"/>
                </a:solidFill>
                <a:ea typeface="Pretendard Medium"/>
              </a:endParaRPr>
            </a:p>
          </p:txBody>
        </p:sp>
      </p:grpSp>
      <p:pic>
        <p:nvPicPr>
          <p:cNvPr id="1028" name="Picture 4" descr="서로를 지키는 거리｜사회적거리두기 행동지침｜국민편｜인스타툰">
            <a:extLst>
              <a:ext uri="{FF2B5EF4-FFF2-40B4-BE49-F238E27FC236}">
                <a16:creationId xmlns:a16="http://schemas.microsoft.com/office/drawing/2014/main" id="{39A8F5C0-A83D-2590-5E63-15AB985E1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243" y="4762500"/>
            <a:ext cx="7907203" cy="444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296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3256B-27E7-3EB7-D26B-4F4E525AD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B8CD07A-3138-E26D-0A48-F028B325A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56F4F6-4762-8F7D-8CD3-29A72E5E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9843EED-34B4-4090-6C01-EA28F5CA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D6382FD-1DAC-533D-B842-ABD88E285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432E738-8292-3D38-CDD3-DF80E331D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0B12532-FBCA-6432-7401-F57632C32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DFC8013-E207-9671-99CA-B712604FD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F84F5EB-77D8-76EF-7860-7E9AA9C1D8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A9760E-6215-1F71-86B0-4D04639CEB9B}"/>
              </a:ext>
            </a:extLst>
          </p:cNvPr>
          <p:cNvGrpSpPr/>
          <p:nvPr/>
        </p:nvGrpSpPr>
        <p:grpSpPr>
          <a:xfrm>
            <a:off x="4400550" y="1701800"/>
            <a:ext cx="9486900" cy="1282700"/>
            <a:chOff x="4495800" y="1701800"/>
            <a:chExt cx="9486900" cy="128270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BDE45C8A-BED3-E495-0862-F9479BDBD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95800" y="1968500"/>
              <a:ext cx="812800" cy="812800"/>
            </a:xfrm>
            <a:prstGeom prst="rect">
              <a:avLst/>
            </a:prstGeom>
          </p:spPr>
        </p:pic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8172E668-7496-BE5D-F1DA-6089A6CB2EBF}"/>
                </a:ext>
              </a:extLst>
            </p:cNvPr>
            <p:cNvSpPr txBox="1"/>
            <p:nvPr/>
          </p:nvSpPr>
          <p:spPr>
            <a:xfrm>
              <a:off x="4559300" y="2120900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 dirty="0">
                  <a:solidFill>
                    <a:srgbClr val="545454"/>
                  </a:solidFill>
                  <a:latin typeface="Pretendard Regular"/>
                </a:rPr>
                <a:t>01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06DC3E7-9F8B-3BB8-C02E-C11CC6F04EE9}"/>
                </a:ext>
              </a:extLst>
            </p:cNvPr>
            <p:cNvSpPr txBox="1"/>
            <p:nvPr/>
          </p:nvSpPr>
          <p:spPr>
            <a:xfrm>
              <a:off x="5600700" y="1701800"/>
              <a:ext cx="838200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b="0" i="0" u="none" strike="noStrike" spc="-500" dirty="0">
                  <a:solidFill>
                    <a:srgbClr val="545454"/>
                  </a:solidFill>
                  <a:ea typeface="Pretendard Medium"/>
                </a:rPr>
                <a:t>실험 동기</a:t>
              </a:r>
              <a:endParaRPr lang="ko-KR" sz="7300" b="0" i="0" u="none" strike="noStrike" spc="-500" dirty="0">
                <a:solidFill>
                  <a:srgbClr val="545454"/>
                </a:solidFill>
                <a:ea typeface="Pretendard Medium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3DA6F0D-D939-7C51-F84F-12AB7244B5F7}"/>
              </a:ext>
            </a:extLst>
          </p:cNvPr>
          <p:cNvGrpSpPr/>
          <p:nvPr/>
        </p:nvGrpSpPr>
        <p:grpSpPr>
          <a:xfrm>
            <a:off x="1796843" y="3771900"/>
            <a:ext cx="6565900" cy="723900"/>
            <a:chOff x="9893300" y="3771900"/>
            <a:chExt cx="6565900" cy="723900"/>
          </a:xfrm>
        </p:grpSpPr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C0DAE5A2-5F02-4915-9448-2F50E31F4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93300" y="3771900"/>
              <a:ext cx="6565900" cy="723900"/>
            </a:xfrm>
            <a:prstGeom prst="rect">
              <a:avLst/>
            </a:prstGeom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1E8EB60-B327-8C34-C753-C52D2767DF9E}"/>
                </a:ext>
              </a:extLst>
            </p:cNvPr>
            <p:cNvSpPr txBox="1"/>
            <p:nvPr/>
          </p:nvSpPr>
          <p:spPr>
            <a:xfrm>
              <a:off x="10375900" y="3886200"/>
              <a:ext cx="55499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130"/>
                </a:lnSpc>
              </a:pPr>
              <a:r>
                <a:rPr lang="ko-KR" altLang="en-US" sz="2600" b="0" i="0" u="none" strike="noStrike" spc="-200" dirty="0">
                  <a:solidFill>
                    <a:srgbClr val="545454"/>
                  </a:solidFill>
                  <a:ea typeface="Pretendard Medium"/>
                </a:rPr>
                <a:t>코로나</a:t>
              </a:r>
              <a:r>
                <a:rPr lang="en-US" altLang="ko-KR" sz="2600" b="0" i="0" u="none" strike="noStrike" spc="-200" dirty="0">
                  <a:solidFill>
                    <a:srgbClr val="545454"/>
                  </a:solidFill>
                  <a:ea typeface="Pretendard Medium"/>
                </a:rPr>
                <a:t>-19 </a:t>
              </a:r>
              <a:r>
                <a:rPr lang="ko-KR" altLang="en-US" sz="2600" b="0" i="0" u="none" strike="noStrike" spc="-200" dirty="0">
                  <a:solidFill>
                    <a:srgbClr val="545454"/>
                  </a:solidFill>
                  <a:ea typeface="Pretendard Medium"/>
                </a:rPr>
                <a:t>유행</a:t>
              </a:r>
              <a:endParaRPr lang="ko-KR" sz="2600" b="0" i="0" u="none" strike="noStrike" spc="-200" dirty="0">
                <a:solidFill>
                  <a:srgbClr val="545454"/>
                </a:solidFill>
                <a:ea typeface="Pretendard Medium"/>
              </a:endParaRPr>
            </a:p>
          </p:txBody>
        </p:sp>
      </p:grpSp>
      <p:pic>
        <p:nvPicPr>
          <p:cNvPr id="1026" name="Picture 2" descr="COVID-19 Response">
            <a:extLst>
              <a:ext uri="{FF2B5EF4-FFF2-40B4-BE49-F238E27FC236}">
                <a16:creationId xmlns:a16="http://schemas.microsoft.com/office/drawing/2014/main" id="{21AF60FE-F00F-51CF-F732-C1F4B5799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720944"/>
            <a:ext cx="7930944" cy="44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69BF76B-6BF7-512E-AD5E-F66D81A00153}"/>
              </a:ext>
            </a:extLst>
          </p:cNvPr>
          <p:cNvGrpSpPr/>
          <p:nvPr/>
        </p:nvGrpSpPr>
        <p:grpSpPr>
          <a:xfrm>
            <a:off x="9826314" y="3771900"/>
            <a:ext cx="6565900" cy="723900"/>
            <a:chOff x="9893300" y="3771900"/>
            <a:chExt cx="6565900" cy="723900"/>
          </a:xfrm>
        </p:grpSpPr>
        <p:pic>
          <p:nvPicPr>
            <p:cNvPr id="21" name="Picture 15">
              <a:extLst>
                <a:ext uri="{FF2B5EF4-FFF2-40B4-BE49-F238E27FC236}">
                  <a16:creationId xmlns:a16="http://schemas.microsoft.com/office/drawing/2014/main" id="{41DDBB66-B4D6-5403-0EF5-71A9CCCFF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93300" y="3771900"/>
              <a:ext cx="6565900" cy="723900"/>
            </a:xfrm>
            <a:prstGeom prst="rect">
              <a:avLst/>
            </a:prstGeom>
          </p:spPr>
        </p:pic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8BB192EA-288A-6B7F-585D-460558EB2391}"/>
                </a:ext>
              </a:extLst>
            </p:cNvPr>
            <p:cNvSpPr txBox="1"/>
            <p:nvPr/>
          </p:nvSpPr>
          <p:spPr>
            <a:xfrm>
              <a:off x="10375900" y="3886200"/>
              <a:ext cx="55499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130"/>
                </a:lnSpc>
              </a:pPr>
              <a:r>
                <a:rPr lang="ko-KR" altLang="en-US" sz="2600" spc="-200" dirty="0">
                  <a:solidFill>
                    <a:srgbClr val="545454"/>
                  </a:solidFill>
                  <a:ea typeface="Pretendard Medium"/>
                </a:rPr>
                <a:t>백신</a:t>
              </a:r>
              <a:endParaRPr lang="ko-KR" sz="2600" b="0" i="0" u="none" strike="noStrike" spc="-200" dirty="0">
                <a:solidFill>
                  <a:srgbClr val="545454"/>
                </a:solidFill>
                <a:ea typeface="Pretendard Medium"/>
              </a:endParaRPr>
            </a:p>
          </p:txBody>
        </p:sp>
      </p:grpSp>
      <p:pic>
        <p:nvPicPr>
          <p:cNvPr id="2050" name="Picture 2" descr="코로나19 백신 '5명'만 예약돼도 개봉 가능 &lt; 정부·기관 &lt; 정책 &lt; 기사본문 - 청년의사">
            <a:extLst>
              <a:ext uri="{FF2B5EF4-FFF2-40B4-BE49-F238E27FC236}">
                <a16:creationId xmlns:a16="http://schemas.microsoft.com/office/drawing/2014/main" id="{B3295F0A-92F8-AA49-8C88-8FA1FADF3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4747752"/>
            <a:ext cx="7857067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35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2F885-56AF-44CF-FFE3-DF2D0D41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2BF0FFF-BD01-1991-4CF1-D71CE4544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A9124C-AEE6-5EC6-19B2-37CBA187E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A97177F-53E8-5858-ECC1-5D9197C67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12FB0BC-07FF-84DB-55ED-FAA20E211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5829408-31E3-619E-7250-AD317DE18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0B4061B-318D-669D-DA91-8F6405149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F90C58E-8B8D-2EA4-4236-133D92337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61734EE-27AD-4DEA-1E1B-7DCC797161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DB7330D-8F63-5640-F612-7A7BBCAD9C5A}"/>
              </a:ext>
            </a:extLst>
          </p:cNvPr>
          <p:cNvGrpSpPr/>
          <p:nvPr/>
        </p:nvGrpSpPr>
        <p:grpSpPr>
          <a:xfrm>
            <a:off x="4400550" y="1701800"/>
            <a:ext cx="9486900" cy="1282700"/>
            <a:chOff x="4495800" y="1701800"/>
            <a:chExt cx="9486900" cy="128270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FC43E5D7-C98A-27A4-4B71-1942D8C35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95800" y="1968500"/>
              <a:ext cx="812800" cy="812800"/>
            </a:xfrm>
            <a:prstGeom prst="rect">
              <a:avLst/>
            </a:prstGeom>
          </p:spPr>
        </p:pic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E3F28E0E-D185-AA09-48B3-E5B21075CB36}"/>
                </a:ext>
              </a:extLst>
            </p:cNvPr>
            <p:cNvSpPr txBox="1"/>
            <p:nvPr/>
          </p:nvSpPr>
          <p:spPr>
            <a:xfrm>
              <a:off x="4559300" y="2120900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 dirty="0">
                  <a:solidFill>
                    <a:srgbClr val="545454"/>
                  </a:solidFill>
                  <a:latin typeface="Pretendard Regular"/>
                </a:rPr>
                <a:t>01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11B2917-2423-82A5-4B84-50C3C0C3D2B2}"/>
                </a:ext>
              </a:extLst>
            </p:cNvPr>
            <p:cNvSpPr txBox="1"/>
            <p:nvPr/>
          </p:nvSpPr>
          <p:spPr>
            <a:xfrm>
              <a:off x="5600700" y="1701800"/>
              <a:ext cx="838200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b="0" i="0" u="none" strike="noStrike" spc="-500" dirty="0">
                  <a:solidFill>
                    <a:srgbClr val="545454"/>
                  </a:solidFill>
                  <a:ea typeface="Pretendard Medium"/>
                </a:rPr>
                <a:t>실험 동기</a:t>
              </a:r>
              <a:endParaRPr lang="ko-KR" sz="7300" b="0" i="0" u="none" strike="noStrike" spc="-500" dirty="0">
                <a:solidFill>
                  <a:srgbClr val="545454"/>
                </a:solidFill>
                <a:ea typeface="Pretendard Medium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9169CD-4241-AA07-168C-D16974639DCC}"/>
              </a:ext>
            </a:extLst>
          </p:cNvPr>
          <p:cNvGrpSpPr/>
          <p:nvPr/>
        </p:nvGrpSpPr>
        <p:grpSpPr>
          <a:xfrm>
            <a:off x="1796843" y="3771900"/>
            <a:ext cx="6565900" cy="723900"/>
            <a:chOff x="9893300" y="3771900"/>
            <a:chExt cx="6565900" cy="723900"/>
          </a:xfrm>
        </p:grpSpPr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FB933E3D-5E0F-5517-89BF-57BF3F85B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93300" y="3771900"/>
              <a:ext cx="6565900" cy="723900"/>
            </a:xfrm>
            <a:prstGeom prst="rect">
              <a:avLst/>
            </a:prstGeom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9BBE867-DBE4-E8AE-A50E-4232A8F1BB29}"/>
                </a:ext>
              </a:extLst>
            </p:cNvPr>
            <p:cNvSpPr txBox="1"/>
            <p:nvPr/>
          </p:nvSpPr>
          <p:spPr>
            <a:xfrm>
              <a:off x="10375900" y="3886200"/>
              <a:ext cx="55499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130"/>
                </a:lnSpc>
              </a:pPr>
              <a:r>
                <a:rPr lang="ko-KR" altLang="en-US" sz="2600" b="0" i="0" u="none" strike="noStrike" spc="-200" dirty="0">
                  <a:solidFill>
                    <a:srgbClr val="545454"/>
                  </a:solidFill>
                  <a:ea typeface="Pretendard Medium"/>
                </a:rPr>
                <a:t>코로나</a:t>
              </a:r>
              <a:r>
                <a:rPr lang="en-US" altLang="ko-KR" sz="2600" b="0" i="0" u="none" strike="noStrike" spc="-200" dirty="0">
                  <a:solidFill>
                    <a:srgbClr val="545454"/>
                  </a:solidFill>
                  <a:ea typeface="Pretendard Medium"/>
                </a:rPr>
                <a:t>-19 </a:t>
              </a:r>
              <a:r>
                <a:rPr lang="ko-KR" altLang="en-US" sz="2600" spc="-200" dirty="0">
                  <a:solidFill>
                    <a:srgbClr val="545454"/>
                  </a:solidFill>
                  <a:ea typeface="Pretendard Medium"/>
                </a:rPr>
                <a:t>변이</a:t>
              </a:r>
              <a:endParaRPr lang="ko-KR" sz="2600" b="0" i="0" u="none" strike="noStrike" spc="-200" dirty="0">
                <a:solidFill>
                  <a:srgbClr val="545454"/>
                </a:solidFill>
                <a:ea typeface="Pretendard Medium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354CE8F-B3E2-77B2-B28E-A239EE3521F2}"/>
              </a:ext>
            </a:extLst>
          </p:cNvPr>
          <p:cNvGrpSpPr/>
          <p:nvPr/>
        </p:nvGrpSpPr>
        <p:grpSpPr>
          <a:xfrm>
            <a:off x="9826314" y="3771900"/>
            <a:ext cx="6565900" cy="723900"/>
            <a:chOff x="9893300" y="3771900"/>
            <a:chExt cx="6565900" cy="723900"/>
          </a:xfrm>
        </p:grpSpPr>
        <p:pic>
          <p:nvPicPr>
            <p:cNvPr id="21" name="Picture 15">
              <a:extLst>
                <a:ext uri="{FF2B5EF4-FFF2-40B4-BE49-F238E27FC236}">
                  <a16:creationId xmlns:a16="http://schemas.microsoft.com/office/drawing/2014/main" id="{00701F10-D7BD-6B9A-C231-DEA1C7A04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93300" y="3771900"/>
              <a:ext cx="6565900" cy="723900"/>
            </a:xfrm>
            <a:prstGeom prst="rect">
              <a:avLst/>
            </a:prstGeom>
          </p:spPr>
        </p:pic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59467E3E-0B31-4A18-6091-BC247B83C22B}"/>
                </a:ext>
              </a:extLst>
            </p:cNvPr>
            <p:cNvSpPr txBox="1"/>
            <p:nvPr/>
          </p:nvSpPr>
          <p:spPr>
            <a:xfrm>
              <a:off x="10375900" y="3886200"/>
              <a:ext cx="55499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2130"/>
                </a:lnSpc>
              </a:pPr>
              <a:r>
                <a:rPr lang="ko-KR" altLang="en-US" sz="2600" spc="-200" dirty="0">
                  <a:solidFill>
                    <a:srgbClr val="545454"/>
                  </a:solidFill>
                  <a:ea typeface="Pretendard Medium"/>
                </a:rPr>
                <a:t>무관심</a:t>
              </a:r>
              <a:endParaRPr lang="ko-KR" sz="2600" b="0" i="0" u="none" strike="noStrike" spc="-200" dirty="0">
                <a:solidFill>
                  <a:srgbClr val="545454"/>
                </a:solidFill>
                <a:ea typeface="Pretendard Medium"/>
              </a:endParaRPr>
            </a:p>
          </p:txBody>
        </p:sp>
      </p:grpSp>
      <p:pic>
        <p:nvPicPr>
          <p:cNvPr id="3074" name="Picture 2" descr="그래픽] 코로나19 주요 변이 바이러스 | 연합뉴스">
            <a:extLst>
              <a:ext uri="{FF2B5EF4-FFF2-40B4-BE49-F238E27FC236}">
                <a16:creationId xmlns:a16="http://schemas.microsoft.com/office/drawing/2014/main" id="{22815F04-294C-A420-0D3C-B9E6A0B72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039" y="4780098"/>
            <a:ext cx="3859161" cy="437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'엔데믹의 그림자' 무관심ㆍ이해부족 속 코로나 백신 접종률 저조 / KBC뉴스">
            <a:extLst>
              <a:ext uri="{FF2B5EF4-FFF2-40B4-BE49-F238E27FC236}">
                <a16:creationId xmlns:a16="http://schemas.microsoft.com/office/drawing/2014/main" id="{BA8028BF-9846-C440-60EB-C2BFD5223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445" y="4787350"/>
            <a:ext cx="7541955" cy="424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653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1968500"/>
            <a:ext cx="812800" cy="812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559300" y="2120900"/>
            <a:ext cx="685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00700" y="1701800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가설 제시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0" y="3848100"/>
            <a:ext cx="4330700" cy="4749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7700" y="4343400"/>
            <a:ext cx="1752600" cy="1752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8100" y="4876800"/>
            <a:ext cx="444500" cy="698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6670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 err="1">
                <a:solidFill>
                  <a:srgbClr val="545454"/>
                </a:solidFill>
                <a:latin typeface="Pretendard Bold"/>
              </a:rPr>
              <a:t>Avirulence</a:t>
            </a:r>
            <a:r>
              <a:rPr lang="en-US" sz="2800" b="0" i="0" u="none" strike="noStrike" dirty="0">
                <a:solidFill>
                  <a:srgbClr val="545454"/>
                </a:solidFill>
                <a:latin typeface="Pretendard Bold"/>
              </a:rPr>
              <a:t> Theory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AF2A939-FB74-150B-3FE3-3BC89D7C5F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34" y="3168650"/>
            <a:ext cx="5486411" cy="5486411"/>
          </a:xfrm>
          <a:prstGeom prst="rect">
            <a:avLst/>
          </a:prstGeom>
        </p:spPr>
      </p:pic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48A1950C-DBF7-7995-1E4F-D6981AF062AD}"/>
              </a:ext>
            </a:extLst>
          </p:cNvPr>
          <p:cNvSpPr/>
          <p:nvPr/>
        </p:nvSpPr>
        <p:spPr>
          <a:xfrm rot="8036577">
            <a:off x="10545489" y="5156201"/>
            <a:ext cx="2095500" cy="2667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43EEE-4102-D739-82C4-2A53628B8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4E09F15-2ADF-5739-8AE8-C309906E1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1E8D952-F9EA-4B49-C25D-6BBBF7F3A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9B43A39-844C-9040-5550-7122893B2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9FC76DB-F009-3B01-2219-36616E042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790AD7-606E-160A-A099-38DE18F46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0970978-5950-D9A5-2DCD-67219B7A0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DCE81B0-2CBB-95B0-68B3-F7BB1A83E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B9DE8BA-7178-B0C1-6C60-9E6E27A84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AB1F286-5F21-DF79-A965-B146A9852C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1968500"/>
            <a:ext cx="812800" cy="8128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3EED732-352F-63A1-E732-4AB823CB712D}"/>
              </a:ext>
            </a:extLst>
          </p:cNvPr>
          <p:cNvSpPr txBox="1"/>
          <p:nvPr/>
        </p:nvSpPr>
        <p:spPr>
          <a:xfrm>
            <a:off x="4559300" y="2120900"/>
            <a:ext cx="685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02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AABFD02-0022-2E67-E5AE-C6ABE1B73576}"/>
              </a:ext>
            </a:extLst>
          </p:cNvPr>
          <p:cNvSpPr txBox="1"/>
          <p:nvPr/>
        </p:nvSpPr>
        <p:spPr>
          <a:xfrm>
            <a:off x="5600700" y="1701800"/>
            <a:ext cx="8382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7300" b="0" i="0" u="none" strike="noStrike" spc="-500" dirty="0">
                <a:solidFill>
                  <a:srgbClr val="545454"/>
                </a:solidFill>
                <a:ea typeface="Pretendard Medium"/>
              </a:rPr>
              <a:t>가설 제시</a:t>
            </a:r>
            <a:endParaRPr lang="ko-KR" sz="7300" b="0" i="0" u="none" strike="noStrike" spc="-5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3517688A-76B3-B998-6051-8E75546F9F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0" y="3848100"/>
            <a:ext cx="4330700" cy="47498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61F09C2-9DE1-C07C-43CF-D356299F49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7700" y="4343400"/>
            <a:ext cx="1752600" cy="17526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3EEFE0F5-372A-CC18-F5C0-51A60EF99D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8100" y="4876800"/>
            <a:ext cx="444500" cy="6985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05B3A4A3-9D39-319B-6A2C-31E663074C71}"/>
              </a:ext>
            </a:extLst>
          </p:cNvPr>
          <p:cNvSpPr txBox="1"/>
          <p:nvPr/>
        </p:nvSpPr>
        <p:spPr>
          <a:xfrm>
            <a:off x="26670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800" b="0" i="0" u="none" strike="noStrike" dirty="0">
                <a:solidFill>
                  <a:srgbClr val="545454"/>
                </a:solidFill>
                <a:latin typeface="Pretendard Bold"/>
              </a:rPr>
              <a:t>Virulence Transmission Trade-off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E1469-9157-8EDE-121C-ECD81E6F95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534" y="3251200"/>
            <a:ext cx="5486411" cy="5486411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5E1CAF10-FD90-E9EC-A771-73A750CF46F6}"/>
              </a:ext>
            </a:extLst>
          </p:cNvPr>
          <p:cNvSpPr/>
          <p:nvPr/>
        </p:nvSpPr>
        <p:spPr>
          <a:xfrm rot="12587702">
            <a:off x="9884549" y="5707617"/>
            <a:ext cx="1114340" cy="141825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EB2DD097-72BC-F36F-1895-A6BDDE6942A7}"/>
              </a:ext>
            </a:extLst>
          </p:cNvPr>
          <p:cNvSpPr/>
          <p:nvPr/>
        </p:nvSpPr>
        <p:spPr>
          <a:xfrm rot="1676541">
            <a:off x="10581731" y="4461238"/>
            <a:ext cx="1114340" cy="141825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73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57C4E-79F7-5A2F-BC4E-490B23693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DBAD5E-8A20-A55C-5231-AEBE6E555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AE78C7B-45AA-A232-24BF-4C638A260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8B3BFE-526F-CD3E-7FD0-9FAB6C05F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F6130E2-D32C-9E9A-D2A9-078BBA436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06B1E97-F357-39CC-97CB-BB075936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082654D-C2FB-B241-F309-7F005DBDC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A34F237-3989-E04D-2B48-70A37C422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51160A8-CD80-4B4B-7B7C-348492F7AA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300" y="1968500"/>
            <a:ext cx="812800" cy="8128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D860BD80-9176-B184-1156-1F26A096BCE9}"/>
              </a:ext>
            </a:extLst>
          </p:cNvPr>
          <p:cNvSpPr txBox="1"/>
          <p:nvPr/>
        </p:nvSpPr>
        <p:spPr>
          <a:xfrm>
            <a:off x="3594100" y="2120900"/>
            <a:ext cx="685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03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935ACDD-82FB-B3F6-F04E-4D183F86D3FA}"/>
              </a:ext>
            </a:extLst>
          </p:cNvPr>
          <p:cNvSpPr txBox="1"/>
          <p:nvPr/>
        </p:nvSpPr>
        <p:spPr>
          <a:xfrm>
            <a:off x="1358900" y="4381500"/>
            <a:ext cx="51816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8000" b="0" i="0" u="none" strike="noStrike" spc="-100" dirty="0">
                <a:solidFill>
                  <a:srgbClr val="545454"/>
                </a:solidFill>
                <a:ea typeface="Pretendard Medium"/>
              </a:rPr>
              <a:t>SIR </a:t>
            </a:r>
            <a:r>
              <a:rPr lang="en-US" altLang="ko-KR" sz="8000" spc="-100" dirty="0">
                <a:solidFill>
                  <a:srgbClr val="545454"/>
                </a:solidFill>
                <a:ea typeface="Pretendard Medium"/>
              </a:rPr>
              <a:t>model with fatality rate</a:t>
            </a:r>
            <a:endParaRPr lang="ko-KR" altLang="ko-KR" sz="8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5555D9D9-365F-239E-3CE4-7D2187578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6800" y="1968500"/>
            <a:ext cx="7759700" cy="12446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FFF2AB9-DDF5-9A5C-F0A5-F0E40B4233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800" y="1968500"/>
            <a:ext cx="1282700" cy="12446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C65F043F-E446-F286-DEF9-EC4701125A79}"/>
              </a:ext>
            </a:extLst>
          </p:cNvPr>
          <p:cNvSpPr txBox="1"/>
          <p:nvPr/>
        </p:nvSpPr>
        <p:spPr>
          <a:xfrm>
            <a:off x="7556500" y="2311400"/>
            <a:ext cx="749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45454"/>
                </a:solidFill>
                <a:latin typeface="Pretendard SemiBold"/>
              </a:rPr>
              <a:t>01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0AB9BFE-AA64-2885-116E-F8BE4847F866}"/>
              </a:ext>
            </a:extLst>
          </p:cNvPr>
          <p:cNvSpPr txBox="1"/>
          <p:nvPr/>
        </p:nvSpPr>
        <p:spPr>
          <a:xfrm>
            <a:off x="9245600" y="2362200"/>
            <a:ext cx="6502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기존 </a:t>
            </a:r>
            <a:r>
              <a:rPr lang="en-US" altLang="ko-KR" sz="2400" b="0" i="0" u="none" strike="noStrike" spc="-100" dirty="0">
                <a:solidFill>
                  <a:srgbClr val="545454"/>
                </a:solidFill>
                <a:ea typeface="Pretendard Regular"/>
              </a:rPr>
              <a:t>SIR model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에 바이러스의 </a:t>
            </a:r>
            <a:r>
              <a:rPr lang="ko-KR" altLang="en-US" sz="2400" b="0" i="0" u="none" strike="noStrike" spc="-100" dirty="0" err="1">
                <a:solidFill>
                  <a:srgbClr val="545454"/>
                </a:solidFill>
                <a:ea typeface="Pretendard Regular"/>
              </a:rPr>
              <a:t>치명률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 추가</a:t>
            </a:r>
            <a:r>
              <a:rPr lang="en-US" altLang="ko-KR" sz="2400" b="0" i="0" u="none" strike="noStrike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5A7AAC16-93F3-B193-71FF-E7AA1CB9E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6800" y="3378200"/>
            <a:ext cx="7759700" cy="12446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2F352E9C-8E55-D94E-1DBE-929152A9B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800" y="3378200"/>
            <a:ext cx="1282700" cy="12446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3DBF36C3-90C6-3B4A-0891-76400EDF22A1}"/>
              </a:ext>
            </a:extLst>
          </p:cNvPr>
          <p:cNvSpPr txBox="1"/>
          <p:nvPr/>
        </p:nvSpPr>
        <p:spPr>
          <a:xfrm>
            <a:off x="7556500" y="3733800"/>
            <a:ext cx="749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45454"/>
                </a:solidFill>
                <a:latin typeface="Pretendard SemiBold"/>
              </a:rPr>
              <a:t>02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506BC8F-857A-7FA9-D67F-D3299D450854}"/>
              </a:ext>
            </a:extLst>
          </p:cNvPr>
          <p:cNvSpPr txBox="1"/>
          <p:nvPr/>
        </p:nvSpPr>
        <p:spPr>
          <a:xfrm>
            <a:off x="9245600" y="3784600"/>
            <a:ext cx="7048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전체 인구가 더 이상 상수가 아님</a:t>
            </a:r>
            <a:r>
              <a:rPr lang="en-US" altLang="ko-KR" sz="2400" b="0" i="0" u="none" strike="noStrike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0DD30254-726F-2E34-BBEC-384AF5BC8B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6800" y="4800600"/>
            <a:ext cx="7759700" cy="1244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357F5DDF-0F1E-89E1-2F38-42BE891EC5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800" y="4800600"/>
            <a:ext cx="1282700" cy="1244600"/>
          </a:xfrm>
          <a:prstGeom prst="rect">
            <a:avLst/>
          </a:prstGeom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99A7BC3E-8C56-309E-52DC-5FD8D9C03F1D}"/>
              </a:ext>
            </a:extLst>
          </p:cNvPr>
          <p:cNvSpPr txBox="1"/>
          <p:nvPr/>
        </p:nvSpPr>
        <p:spPr>
          <a:xfrm>
            <a:off x="7556500" y="5143500"/>
            <a:ext cx="749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45454"/>
                </a:solidFill>
                <a:latin typeface="Pretendard SemiBold"/>
              </a:rPr>
              <a:t>03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F11EECF-09C7-8498-E06D-0D9D44F6A719}"/>
              </a:ext>
            </a:extLst>
          </p:cNvPr>
          <p:cNvSpPr txBox="1"/>
          <p:nvPr/>
        </p:nvSpPr>
        <p:spPr>
          <a:xfrm>
            <a:off x="9245600" y="5194300"/>
            <a:ext cx="6604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모든 계층이 재생산에 참여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, 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자손은 </a:t>
            </a:r>
            <a:r>
              <a:rPr lang="ko-KR" altLang="en-US" sz="2400" spc="-100" dirty="0" err="1">
                <a:solidFill>
                  <a:srgbClr val="545454"/>
                </a:solidFill>
                <a:ea typeface="Pretendard Regular"/>
              </a:rPr>
              <a:t>취약자</a:t>
            </a: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 계층으로 태어남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6BE6CF12-2282-C2CA-F0E6-490D8AE472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6800" y="6210300"/>
            <a:ext cx="7759700" cy="12446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D8157855-001B-CCFC-81CE-F4E0EF9261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800" y="6210300"/>
            <a:ext cx="1282700" cy="1244600"/>
          </a:xfrm>
          <a:prstGeom prst="rect">
            <a:avLst/>
          </a:prstGeom>
        </p:spPr>
      </p:pic>
      <p:sp>
        <p:nvSpPr>
          <p:cNvPr id="26" name="TextBox 26">
            <a:extLst>
              <a:ext uri="{FF2B5EF4-FFF2-40B4-BE49-F238E27FC236}">
                <a16:creationId xmlns:a16="http://schemas.microsoft.com/office/drawing/2014/main" id="{1ABD77B2-3ED7-E7F3-E73C-9E18FF6085F1}"/>
              </a:ext>
            </a:extLst>
          </p:cNvPr>
          <p:cNvSpPr txBox="1"/>
          <p:nvPr/>
        </p:nvSpPr>
        <p:spPr>
          <a:xfrm>
            <a:off x="7556500" y="6553200"/>
            <a:ext cx="749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45454"/>
                </a:solidFill>
                <a:latin typeface="Pretendard SemiBold"/>
              </a:rPr>
              <a:t>04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045526F4-6F6E-ACAB-C031-429506A059B6}"/>
              </a:ext>
            </a:extLst>
          </p:cNvPr>
          <p:cNvSpPr txBox="1"/>
          <p:nvPr/>
        </p:nvSpPr>
        <p:spPr>
          <a:xfrm>
            <a:off x="9245600" y="6604000"/>
            <a:ext cx="6756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spc="-100" dirty="0">
                <a:solidFill>
                  <a:srgbClr val="545454"/>
                </a:solidFill>
                <a:ea typeface="Pretendard Regular"/>
              </a:rPr>
              <a:t>인구 성장은 로지스틱 성장을 함</a:t>
            </a:r>
            <a:r>
              <a:rPr lang="en-US" altLang="ko-KR" sz="2400" spc="-100" dirty="0">
                <a:solidFill>
                  <a:srgbClr val="545454"/>
                </a:solidFill>
                <a:ea typeface="Pretendard Regular"/>
              </a:rPr>
              <a:t>.</a:t>
            </a: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 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  <p:pic>
        <p:nvPicPr>
          <p:cNvPr id="28" name="Picture 28">
            <a:extLst>
              <a:ext uri="{FF2B5EF4-FFF2-40B4-BE49-F238E27FC236}">
                <a16:creationId xmlns:a16="http://schemas.microsoft.com/office/drawing/2014/main" id="{C0BFFC5B-6828-1823-212F-6A43FECEC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6800" y="7620000"/>
            <a:ext cx="7759700" cy="12446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1A4E85A7-3E71-080A-3A01-36A4577AFA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800" y="7620000"/>
            <a:ext cx="1282700" cy="1244600"/>
          </a:xfrm>
          <a:prstGeom prst="rect">
            <a:avLst/>
          </a:prstGeom>
        </p:spPr>
      </p:pic>
      <p:sp>
        <p:nvSpPr>
          <p:cNvPr id="31" name="TextBox 31">
            <a:extLst>
              <a:ext uri="{FF2B5EF4-FFF2-40B4-BE49-F238E27FC236}">
                <a16:creationId xmlns:a16="http://schemas.microsoft.com/office/drawing/2014/main" id="{92463288-2ECD-6548-F60B-56406046DEA0}"/>
              </a:ext>
            </a:extLst>
          </p:cNvPr>
          <p:cNvSpPr txBox="1"/>
          <p:nvPr/>
        </p:nvSpPr>
        <p:spPr>
          <a:xfrm>
            <a:off x="7556500" y="7962900"/>
            <a:ext cx="749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45454"/>
                </a:solidFill>
                <a:latin typeface="Pretendard SemiBold"/>
              </a:rPr>
              <a:t>05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326D36B5-94AD-6AEB-F2BD-A102327C8B48}"/>
              </a:ext>
            </a:extLst>
          </p:cNvPr>
          <p:cNvSpPr txBox="1"/>
          <p:nvPr/>
        </p:nvSpPr>
        <p:spPr>
          <a:xfrm>
            <a:off x="9245600" y="8013700"/>
            <a:ext cx="6515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400" b="0" i="0" u="none" strike="noStrike" spc="-100" dirty="0">
                <a:solidFill>
                  <a:srgbClr val="545454"/>
                </a:solidFill>
                <a:ea typeface="Pretendard Regular"/>
              </a:rPr>
              <a:t>모든 계층에서 자연사 발생</a:t>
            </a:r>
            <a:r>
              <a:rPr lang="en-US" altLang="ko-KR" sz="2400" b="0" i="0" u="none" strike="noStrike" spc="-100" dirty="0">
                <a:solidFill>
                  <a:srgbClr val="545454"/>
                </a:solidFill>
                <a:ea typeface="Pretendard Regular"/>
              </a:rPr>
              <a:t>.</a:t>
            </a:r>
            <a:endParaRPr lang="ko-KR" sz="2400" b="0" i="0" u="none" strike="noStrike" spc="-100" dirty="0">
              <a:solidFill>
                <a:srgbClr val="545454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18989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F004D-5781-C757-74DA-7CF9BF641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508C04-45DB-0FA2-C7DF-FFCDDFE4A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0247564-F9F9-BD48-6434-4221243EA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B139033-1389-3A74-BA56-C06164257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0CD1128-1F78-7F4F-4FB6-B89BB3FD9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AB05D04-4624-9325-F0A2-65C5AD005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057A2B9-7B3E-252A-BFC2-1CC260722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E9FF3CF-9110-A0A2-552C-6FADF2AA8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424081C-255C-E3DD-6A63-DD608011A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300" y="1968500"/>
            <a:ext cx="812800" cy="8128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27B3E5EB-2470-6DA0-2E1F-349D6BEBB391}"/>
              </a:ext>
            </a:extLst>
          </p:cNvPr>
          <p:cNvSpPr txBox="1"/>
          <p:nvPr/>
        </p:nvSpPr>
        <p:spPr>
          <a:xfrm>
            <a:off x="3594100" y="2120900"/>
            <a:ext cx="685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545454"/>
                </a:solidFill>
                <a:latin typeface="Pretendard Regular"/>
              </a:rPr>
              <a:t>03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49AC62D-2BCD-8F60-B18B-D3EFC039F590}"/>
              </a:ext>
            </a:extLst>
          </p:cNvPr>
          <p:cNvSpPr txBox="1"/>
          <p:nvPr/>
        </p:nvSpPr>
        <p:spPr>
          <a:xfrm>
            <a:off x="1358900" y="4381500"/>
            <a:ext cx="51816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en-US" altLang="ko-KR" sz="8000" b="0" i="0" u="none" strike="noStrike" spc="-100" dirty="0">
                <a:solidFill>
                  <a:srgbClr val="545454"/>
                </a:solidFill>
                <a:ea typeface="Pretendard Medium"/>
              </a:rPr>
              <a:t>SIR </a:t>
            </a:r>
            <a:r>
              <a:rPr lang="en-US" altLang="ko-KR" sz="8000" spc="-100" dirty="0">
                <a:solidFill>
                  <a:srgbClr val="545454"/>
                </a:solidFill>
                <a:ea typeface="Pretendard Medium"/>
              </a:rPr>
              <a:t>model with fatality rate</a:t>
            </a:r>
            <a:endParaRPr lang="ko-KR" altLang="ko-KR" sz="8000" b="0" i="0" u="none" strike="noStrike" spc="-100" dirty="0">
              <a:solidFill>
                <a:srgbClr val="545454"/>
              </a:solidFill>
              <a:ea typeface="Pretendard Medium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7FA58B4-F2A2-4DCF-1AB8-82DD0DB1ED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2933701"/>
            <a:ext cx="10693512" cy="52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27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239</Words>
  <Application>Microsoft Office PowerPoint</Application>
  <PresentationFormat>사용자 지정</PresentationFormat>
  <Paragraphs>87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Pretendard Medium</vt:lpstr>
      <vt:lpstr>Pretendard Bold</vt:lpstr>
      <vt:lpstr>Arial</vt:lpstr>
      <vt:lpstr>Pretendard SemiBold</vt:lpstr>
      <vt:lpstr>Calibri</vt:lpstr>
      <vt:lpstr>Pretendard Light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myongcheol kim</dc:creator>
  <cp:lastModifiedBy>myongcheol kim</cp:lastModifiedBy>
  <cp:revision>5</cp:revision>
  <dcterms:created xsi:type="dcterms:W3CDTF">2006-08-16T00:00:00Z</dcterms:created>
  <dcterms:modified xsi:type="dcterms:W3CDTF">2025-05-27T11:10:06Z</dcterms:modified>
</cp:coreProperties>
</file>